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7772400" cx="12801600"/>
  <p:notesSz cx="6858000" cy="9144000"/>
  <p:embeddedFontLst>
    <p:embeddedFont>
      <p:font typeface="EB Garamond"/>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4032">
          <p15:clr>
            <a:srgbClr val="A4A3A4"/>
          </p15:clr>
        </p15:guide>
        <p15:guide id="3" pos="41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4032"/>
        <p:guide pos="412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EBGaramond-boldItalic.fntdata"/><Relationship Id="rId10" Type="http://schemas.openxmlformats.org/officeDocument/2006/relationships/font" Target="fonts/EBGaramond-italic.fntdata"/><Relationship Id="rId9" Type="http://schemas.openxmlformats.org/officeDocument/2006/relationships/font" Target="fonts/EBGaramon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EBGaramon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05351" y="685800"/>
            <a:ext cx="5648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605351" y="685800"/>
            <a:ext cx="56481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90846725d_0_4:notes"/>
          <p:cNvSpPr/>
          <p:nvPr>
            <p:ph idx="2" type="sldImg"/>
          </p:nvPr>
        </p:nvSpPr>
        <p:spPr>
          <a:xfrm>
            <a:off x="605351" y="685800"/>
            <a:ext cx="56481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90846725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36392" y="1125136"/>
            <a:ext cx="11928900" cy="3101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436380" y="4282678"/>
            <a:ext cx="11928900" cy="1197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11861441" y="7046639"/>
            <a:ext cx="768300" cy="59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36380" y="1671478"/>
            <a:ext cx="11928900" cy="296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436380" y="4763362"/>
            <a:ext cx="11928900" cy="196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11861441" y="7046639"/>
            <a:ext cx="768300" cy="59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861441" y="7046639"/>
            <a:ext cx="768300" cy="59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36380" y="3250173"/>
            <a:ext cx="11928900" cy="127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11861441" y="7046639"/>
            <a:ext cx="768300" cy="59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36380" y="672482"/>
            <a:ext cx="11928900" cy="865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436380" y="1741518"/>
            <a:ext cx="11928900" cy="516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11861441" y="7046639"/>
            <a:ext cx="768300" cy="59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36380" y="672482"/>
            <a:ext cx="11928900" cy="865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436380" y="1741518"/>
            <a:ext cx="5599800" cy="516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6765360" y="1741518"/>
            <a:ext cx="5599800" cy="516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11861441" y="7046639"/>
            <a:ext cx="768300" cy="59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36380" y="672482"/>
            <a:ext cx="11928900" cy="865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11861441" y="7046639"/>
            <a:ext cx="768300" cy="59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36380" y="839573"/>
            <a:ext cx="3931200" cy="11421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436380" y="2099840"/>
            <a:ext cx="3931200" cy="4804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11861441" y="7046639"/>
            <a:ext cx="768300" cy="59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86350" y="680227"/>
            <a:ext cx="8914800" cy="6181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11861441" y="7046639"/>
            <a:ext cx="768300" cy="59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400800" y="-189"/>
            <a:ext cx="64008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71700" y="1863464"/>
            <a:ext cx="5663100" cy="224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371700" y="4235758"/>
            <a:ext cx="5663100" cy="1866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6915300" y="1094158"/>
            <a:ext cx="5372100" cy="5583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11861441" y="7046639"/>
            <a:ext cx="768300" cy="59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36380" y="6392869"/>
            <a:ext cx="8398500" cy="9144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11861441" y="7046639"/>
            <a:ext cx="768300" cy="594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36380" y="672482"/>
            <a:ext cx="11928900" cy="865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436380" y="1741518"/>
            <a:ext cx="11928900" cy="516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11861441" y="7046639"/>
            <a:ext cx="768300" cy="594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6852863" y="3637625"/>
            <a:ext cx="6147900" cy="1024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t/>
            </a:r>
            <a:endParaRPr b="1" sz="13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	</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EB Garamond"/>
              <a:ea typeface="EB Garamond"/>
              <a:cs typeface="EB Garamond"/>
              <a:sym typeface="EB Garamond"/>
            </a:endParaRPr>
          </a:p>
        </p:txBody>
      </p:sp>
      <p:sp>
        <p:nvSpPr>
          <p:cNvPr id="55" name="Google Shape;55;p13"/>
          <p:cNvSpPr/>
          <p:nvPr/>
        </p:nvSpPr>
        <p:spPr>
          <a:xfrm>
            <a:off x="780550" y="0"/>
            <a:ext cx="5330400" cy="482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152400" y="198650"/>
            <a:ext cx="6091500" cy="602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EB Garamond"/>
                <a:ea typeface="EB Garamond"/>
                <a:cs typeface="EB Garamond"/>
                <a:sym typeface="EB Garamond"/>
              </a:rPr>
              <a:t>DOXOLOGY* </a:t>
            </a:r>
            <a:endParaRPr sz="1200">
              <a:latin typeface="EB Garamond"/>
              <a:ea typeface="EB Garamond"/>
              <a:cs typeface="EB Garamond"/>
              <a:sym typeface="EB Garamond"/>
            </a:endParaRPr>
          </a:p>
          <a:p>
            <a:pPr indent="0" lvl="0" marL="0" rtl="0" algn="ctr">
              <a:spcBef>
                <a:spcPts val="0"/>
              </a:spcBef>
              <a:spcAft>
                <a:spcPts val="0"/>
              </a:spcAft>
              <a:buNone/>
            </a:pPr>
            <a:r>
              <a:rPr b="1" lang="en" sz="1200">
                <a:latin typeface="EB Garamond"/>
                <a:ea typeface="EB Garamond"/>
                <a:cs typeface="EB Garamond"/>
                <a:sym typeface="EB Garamond"/>
              </a:rPr>
              <a:t>Praise God from whom all blessings flow;</a:t>
            </a:r>
            <a:endParaRPr b="1" sz="1200">
              <a:latin typeface="EB Garamond"/>
              <a:ea typeface="EB Garamond"/>
              <a:cs typeface="EB Garamond"/>
              <a:sym typeface="EB Garamond"/>
            </a:endParaRPr>
          </a:p>
          <a:p>
            <a:pPr indent="0" lvl="0" marL="0" rtl="0" algn="ctr">
              <a:spcBef>
                <a:spcPts val="0"/>
              </a:spcBef>
              <a:spcAft>
                <a:spcPts val="0"/>
              </a:spcAft>
              <a:buNone/>
            </a:pPr>
            <a:r>
              <a:rPr b="1" lang="en" sz="1200">
                <a:latin typeface="EB Garamond"/>
                <a:ea typeface="EB Garamond"/>
                <a:cs typeface="EB Garamond"/>
                <a:sym typeface="EB Garamond"/>
              </a:rPr>
              <a:t>Praise God, all creatures here below;</a:t>
            </a:r>
            <a:endParaRPr b="1" sz="1200">
              <a:latin typeface="EB Garamond"/>
              <a:ea typeface="EB Garamond"/>
              <a:cs typeface="EB Garamond"/>
              <a:sym typeface="EB Garamond"/>
            </a:endParaRPr>
          </a:p>
          <a:p>
            <a:pPr indent="0" lvl="0" marL="0" rtl="0" algn="ctr">
              <a:spcBef>
                <a:spcPts val="0"/>
              </a:spcBef>
              <a:spcAft>
                <a:spcPts val="0"/>
              </a:spcAft>
              <a:buNone/>
            </a:pPr>
            <a:r>
              <a:rPr b="1" lang="en" sz="1200">
                <a:latin typeface="EB Garamond"/>
                <a:ea typeface="EB Garamond"/>
                <a:cs typeface="EB Garamond"/>
                <a:sym typeface="EB Garamond"/>
              </a:rPr>
              <a:t>Praise God above, ye heavenly host;</a:t>
            </a:r>
            <a:endParaRPr b="1" sz="1200">
              <a:latin typeface="EB Garamond"/>
              <a:ea typeface="EB Garamond"/>
              <a:cs typeface="EB Garamond"/>
              <a:sym typeface="EB Garamond"/>
            </a:endParaRPr>
          </a:p>
          <a:p>
            <a:pPr indent="0" lvl="0" marL="0" rtl="0" algn="ctr">
              <a:spcBef>
                <a:spcPts val="0"/>
              </a:spcBef>
              <a:spcAft>
                <a:spcPts val="0"/>
              </a:spcAft>
              <a:buNone/>
            </a:pPr>
            <a:r>
              <a:rPr b="1" lang="en" sz="1200">
                <a:latin typeface="EB Garamond"/>
                <a:ea typeface="EB Garamond"/>
                <a:cs typeface="EB Garamond"/>
                <a:sym typeface="EB Garamond"/>
              </a:rPr>
              <a:t>Praise Father, Son, and Holy Ghost. Amen.</a:t>
            </a:r>
            <a:endParaRPr b="1" sz="1200">
              <a:latin typeface="EB Garamond"/>
              <a:ea typeface="EB Garamond"/>
              <a:cs typeface="EB Garamond"/>
              <a:sym typeface="EB Garamond"/>
            </a:endParaRPr>
          </a:p>
          <a:p>
            <a:pPr indent="0" lvl="0" marL="0" rtl="0" algn="l">
              <a:spcBef>
                <a:spcPts val="0"/>
              </a:spcBef>
              <a:spcAft>
                <a:spcPts val="0"/>
              </a:spcAft>
              <a:buNone/>
            </a:pPr>
            <a:br>
              <a:rPr lang="en" sz="1200">
                <a:latin typeface="EB Garamond"/>
                <a:ea typeface="EB Garamond"/>
                <a:cs typeface="EB Garamond"/>
                <a:sym typeface="EB Garamond"/>
              </a:rPr>
            </a:br>
            <a:r>
              <a:rPr lang="en" sz="1200">
                <a:latin typeface="EB Garamond"/>
                <a:ea typeface="EB Garamond"/>
                <a:cs typeface="EB Garamond"/>
                <a:sym typeface="EB Garamond"/>
              </a:rPr>
              <a:t>HOLY COMMUNION </a:t>
            </a:r>
            <a:endParaRPr b="1" sz="1200">
              <a:latin typeface="EB Garamond"/>
              <a:ea typeface="EB Garamond"/>
              <a:cs typeface="EB Garamond"/>
              <a:sym typeface="EB Garamond"/>
            </a:endParaRPr>
          </a:p>
          <a:p>
            <a:pPr indent="0" lvl="0" marL="0" rtl="0" algn="l">
              <a:spcBef>
                <a:spcPts val="0"/>
              </a:spcBef>
              <a:spcAft>
                <a:spcPts val="0"/>
              </a:spcAft>
              <a:buNone/>
            </a:pPr>
            <a:r>
              <a:t/>
            </a:r>
            <a:endParaRPr sz="1200">
              <a:latin typeface="EB Garamond"/>
              <a:ea typeface="EB Garamond"/>
              <a:cs typeface="EB Garamond"/>
              <a:sym typeface="EB Garamond"/>
            </a:endParaRPr>
          </a:p>
          <a:p>
            <a:pPr indent="0" lvl="0" marL="0" rtl="0" algn="l">
              <a:lnSpc>
                <a:spcPct val="115000"/>
              </a:lnSpc>
              <a:spcBef>
                <a:spcPts val="0"/>
              </a:spcBef>
              <a:spcAft>
                <a:spcPts val="0"/>
              </a:spcAft>
              <a:buNone/>
            </a:pPr>
            <a:br>
              <a:rPr lang="en" sz="1200">
                <a:latin typeface="EB Garamond"/>
                <a:ea typeface="EB Garamond"/>
                <a:cs typeface="EB Garamond"/>
                <a:sym typeface="EB Garamond"/>
              </a:rPr>
            </a:br>
            <a:endParaRPr b="1" sz="1000">
              <a:latin typeface="EB Garamond"/>
              <a:ea typeface="EB Garamond"/>
              <a:cs typeface="EB Garamond"/>
              <a:sym typeface="EB Garamond"/>
            </a:endParaRPr>
          </a:p>
          <a:p>
            <a:pPr indent="0" lvl="0" marL="0" rtl="0" algn="l">
              <a:lnSpc>
                <a:spcPct val="115000"/>
              </a:lnSpc>
              <a:spcBef>
                <a:spcPts val="0"/>
              </a:spcBef>
              <a:spcAft>
                <a:spcPts val="0"/>
              </a:spcAft>
              <a:buNone/>
            </a:pPr>
            <a:r>
              <a:t/>
            </a:r>
            <a:endParaRPr b="1" sz="1000">
              <a:latin typeface="EB Garamond"/>
              <a:ea typeface="EB Garamond"/>
              <a:cs typeface="EB Garamond"/>
              <a:sym typeface="EB Garamond"/>
            </a:endParaRPr>
          </a:p>
          <a:p>
            <a:pPr indent="0" lvl="0" marL="0" rtl="0" algn="ctr">
              <a:lnSpc>
                <a:spcPct val="115000"/>
              </a:lnSpc>
              <a:spcBef>
                <a:spcPts val="0"/>
              </a:spcBef>
              <a:spcAft>
                <a:spcPts val="0"/>
              </a:spcAft>
              <a:buClr>
                <a:srgbClr val="000000"/>
              </a:buClr>
              <a:buSzPts val="1100"/>
              <a:buFont typeface="Arial"/>
              <a:buNone/>
            </a:pPr>
            <a:br>
              <a:rPr lang="en" sz="1200">
                <a:solidFill>
                  <a:schemeClr val="dk1"/>
                </a:solidFill>
                <a:latin typeface="EB Garamond"/>
                <a:ea typeface="EB Garamond"/>
                <a:cs typeface="EB Garamond"/>
                <a:sym typeface="EB Garamond"/>
              </a:rPr>
            </a:br>
            <a:r>
              <a:rPr b="1" lang="en" sz="1300">
                <a:solidFill>
                  <a:srgbClr val="000000"/>
                </a:solidFill>
                <a:latin typeface="EB Garamond"/>
                <a:ea typeface="EB Garamond"/>
                <a:cs typeface="EB Garamond"/>
                <a:sym typeface="EB Garamond"/>
              </a:rPr>
              <a:t>SENDING</a:t>
            </a:r>
            <a:endParaRPr sz="1200">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SONG* - For Everyone Born</a:t>
            </a:r>
            <a:endParaRPr b="1" i="1"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br>
              <a:rPr lang="en" sz="1100">
                <a:solidFill>
                  <a:schemeClr val="dk1"/>
                </a:solidFill>
                <a:latin typeface="EB Garamond"/>
                <a:ea typeface="EB Garamond"/>
                <a:cs typeface="EB Garamond"/>
                <a:sym typeface="EB Garamond"/>
              </a:rPr>
            </a:br>
            <a:r>
              <a:rPr lang="en" sz="1100">
                <a:solidFill>
                  <a:schemeClr val="dk1"/>
                </a:solidFill>
                <a:latin typeface="EB Garamond"/>
                <a:ea typeface="EB Garamond"/>
                <a:cs typeface="EB Garamond"/>
                <a:sym typeface="EB Garamond"/>
              </a:rPr>
              <a:t>1. For everyone born, a place at the table, 		2. For all who share life, a place at the table,</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for everyone born, clean water and bread,		revising the roles, deciding the share,</a:t>
            </a:r>
            <a:br>
              <a:rPr lang="en" sz="1100">
                <a:solidFill>
                  <a:schemeClr val="dk1"/>
                </a:solidFill>
                <a:latin typeface="EB Garamond"/>
                <a:ea typeface="EB Garamond"/>
                <a:cs typeface="EB Garamond"/>
                <a:sym typeface="EB Garamond"/>
              </a:rPr>
            </a:br>
            <a:r>
              <a:rPr lang="en" sz="1100">
                <a:solidFill>
                  <a:schemeClr val="dk1"/>
                </a:solidFill>
                <a:latin typeface="EB Garamond"/>
                <a:ea typeface="EB Garamond"/>
                <a:cs typeface="EB Garamond"/>
                <a:sym typeface="EB Garamond"/>
              </a:rPr>
              <a:t>a shelter, a space, a safe place for growing,		with wisdom and grace, dividing the power,</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for everyone born, a star overhead.			for all who share life, a system that’s fair.</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Chorus:						3. For all who have breath, a place at the table,</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And God will delight				a covenant shared, a welcoming space,	</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when we are creators of justice			a rainbow of race and gender and color,</a:t>
            </a:r>
            <a:br>
              <a:rPr lang="en" sz="1100">
                <a:solidFill>
                  <a:schemeClr val="dk1"/>
                </a:solidFill>
                <a:latin typeface="EB Garamond"/>
                <a:ea typeface="EB Garamond"/>
                <a:cs typeface="EB Garamond"/>
                <a:sym typeface="EB Garamond"/>
              </a:rPr>
            </a:br>
            <a:r>
              <a:rPr lang="en" sz="1100">
                <a:solidFill>
                  <a:schemeClr val="dk1"/>
                </a:solidFill>
                <a:latin typeface="EB Garamond"/>
                <a:ea typeface="EB Garamond"/>
                <a:cs typeface="EB Garamond"/>
                <a:sym typeface="EB Garamond"/>
              </a:rPr>
              <a:t>and joy, compassion and peace:			for all who have breath, the chalice of grace.</a:t>
            </a:r>
            <a:br>
              <a:rPr lang="en" sz="1100">
                <a:solidFill>
                  <a:schemeClr val="dk1"/>
                </a:solidFill>
                <a:latin typeface="EB Garamond"/>
                <a:ea typeface="EB Garamond"/>
                <a:cs typeface="EB Garamond"/>
                <a:sym typeface="EB Garamond"/>
              </a:rPr>
            </a:br>
            <a:r>
              <a:rPr lang="en" sz="1100">
                <a:solidFill>
                  <a:schemeClr val="dk1"/>
                </a:solidFill>
                <a:latin typeface="EB Garamond"/>
                <a:ea typeface="EB Garamond"/>
                <a:cs typeface="EB Garamond"/>
                <a:sym typeface="EB Garamond"/>
              </a:rPr>
              <a:t>Yes, God will delight	</a:t>
            </a:r>
            <a:br>
              <a:rPr lang="en" sz="1100">
                <a:solidFill>
                  <a:schemeClr val="dk1"/>
                </a:solidFill>
                <a:latin typeface="EB Garamond"/>
                <a:ea typeface="EB Garamond"/>
                <a:cs typeface="EB Garamond"/>
                <a:sym typeface="EB Garamond"/>
              </a:rPr>
            </a:br>
            <a:r>
              <a:rPr lang="en" sz="1100">
                <a:solidFill>
                  <a:schemeClr val="dk1"/>
                </a:solidFill>
                <a:latin typeface="EB Garamond"/>
                <a:ea typeface="EB Garamond"/>
                <a:cs typeface="EB Garamond"/>
                <a:sym typeface="EB Garamond"/>
              </a:rPr>
              <a:t>When we are creators of justice,			4. For everyone born, a place at the table,</a:t>
            </a:r>
            <a:br>
              <a:rPr lang="en" sz="1100">
                <a:solidFill>
                  <a:schemeClr val="dk1"/>
                </a:solidFill>
                <a:latin typeface="EB Garamond"/>
                <a:ea typeface="EB Garamond"/>
                <a:cs typeface="EB Garamond"/>
                <a:sym typeface="EB Garamond"/>
              </a:rPr>
            </a:br>
            <a:r>
              <a:rPr lang="en" sz="1100">
                <a:solidFill>
                  <a:schemeClr val="dk1"/>
                </a:solidFill>
                <a:latin typeface="EB Garamond"/>
                <a:ea typeface="EB Garamond"/>
                <a:cs typeface="EB Garamond"/>
                <a:sym typeface="EB Garamond"/>
              </a:rPr>
              <a:t>justice and joy.					to live without fear, and simply to be,</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						to work, to speak out, to witness and worship,</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						for everyone born, the right to be free.</a:t>
            </a:r>
            <a:endParaRPr sz="1200">
              <a:latin typeface="EB Garamond"/>
              <a:ea typeface="EB Garamond"/>
              <a:cs typeface="EB Garamond"/>
              <a:sym typeface="EB Garamond"/>
            </a:endParaRPr>
          </a:p>
          <a:p>
            <a:pPr indent="0" lvl="0" marL="0" rtl="0" algn="l">
              <a:lnSpc>
                <a:spcPct val="115000"/>
              </a:lnSpc>
              <a:spcBef>
                <a:spcPts val="700"/>
              </a:spcBef>
              <a:spcAft>
                <a:spcPts val="700"/>
              </a:spcAft>
              <a:buClr>
                <a:schemeClr val="dk1"/>
              </a:buClr>
              <a:buSzPts val="1100"/>
              <a:buFont typeface="Arial"/>
              <a:buNone/>
            </a:pPr>
            <a:r>
              <a:rPr lang="en" sz="1000">
                <a:latin typeface="EB Garamond"/>
                <a:ea typeface="EB Garamond"/>
                <a:cs typeface="EB Garamond"/>
                <a:sym typeface="EB Garamond"/>
              </a:rPr>
              <a:t>*Stand, as you are able</a:t>
            </a:r>
            <a:endParaRPr sz="1000">
              <a:latin typeface="EB Garamond"/>
              <a:ea typeface="EB Garamond"/>
              <a:cs typeface="EB Garamond"/>
              <a:sym typeface="EB Garamond"/>
            </a:endParaRPr>
          </a:p>
        </p:txBody>
      </p:sp>
      <p:cxnSp>
        <p:nvCxnSpPr>
          <p:cNvPr id="57" name="Google Shape;57;p13"/>
          <p:cNvCxnSpPr/>
          <p:nvPr/>
        </p:nvCxnSpPr>
        <p:spPr>
          <a:xfrm>
            <a:off x="69452" y="5869963"/>
            <a:ext cx="5894100" cy="2400"/>
          </a:xfrm>
          <a:prstGeom prst="straightConnector1">
            <a:avLst/>
          </a:prstGeom>
          <a:noFill/>
          <a:ln cap="flat" cmpd="sng" w="9525">
            <a:solidFill>
              <a:srgbClr val="595959"/>
            </a:solidFill>
            <a:prstDash val="solid"/>
            <a:round/>
            <a:headEnd len="med" w="med" type="none"/>
            <a:tailEnd len="med" w="med" type="none"/>
          </a:ln>
        </p:spPr>
      </p:cxnSp>
      <p:pic>
        <p:nvPicPr>
          <p:cNvPr id="58" name="Google Shape;58;p13"/>
          <p:cNvPicPr preferRelativeResize="0"/>
          <p:nvPr/>
        </p:nvPicPr>
        <p:blipFill>
          <a:blip r:embed="rId3">
            <a:alphaModFix/>
          </a:blip>
          <a:stretch>
            <a:fillRect/>
          </a:stretch>
        </p:blipFill>
        <p:spPr>
          <a:xfrm>
            <a:off x="110550" y="7246975"/>
            <a:ext cx="1821594" cy="354000"/>
          </a:xfrm>
          <a:prstGeom prst="rect">
            <a:avLst/>
          </a:prstGeom>
          <a:noFill/>
          <a:ln>
            <a:noFill/>
          </a:ln>
        </p:spPr>
      </p:pic>
      <p:sp>
        <p:nvSpPr>
          <p:cNvPr id="59" name="Google Shape;59;p13"/>
          <p:cNvSpPr txBox="1"/>
          <p:nvPr/>
        </p:nvSpPr>
        <p:spPr>
          <a:xfrm>
            <a:off x="709200" y="1749725"/>
            <a:ext cx="4614600" cy="646500"/>
          </a:xfrm>
          <a:prstGeom prst="rect">
            <a:avLst/>
          </a:prstGeom>
          <a:solidFill>
            <a:srgbClr val="D9D9D9"/>
          </a:solidFill>
          <a:ln cap="flat" cmpd="sng" w="9525">
            <a:solidFill>
              <a:srgbClr val="999999"/>
            </a:solidFill>
            <a:prstDash val="solid"/>
            <a:round/>
            <a:headEnd len="sm" w="sm" type="none"/>
            <a:tailEnd len="sm" w="sm" type="none"/>
          </a:ln>
        </p:spPr>
        <p:txBody>
          <a:bodyPr anchorCtr="0" anchor="t" bIns="45700" lIns="91425" spcFirstLastPara="1" rIns="9125" wrap="square" tIns="45700">
            <a:spAutoFit/>
          </a:bodyPr>
          <a:lstStyle/>
          <a:p>
            <a:pPr indent="0" lvl="0" marL="0" rtl="0" algn="l">
              <a:spcBef>
                <a:spcPts val="0"/>
              </a:spcBef>
              <a:spcAft>
                <a:spcPts val="0"/>
              </a:spcAft>
              <a:buNone/>
            </a:pPr>
            <a:r>
              <a:rPr lang="en" sz="900">
                <a:latin typeface="EB Garamond"/>
                <a:ea typeface="EB Garamond"/>
                <a:cs typeface="EB Garamond"/>
                <a:sym typeface="EB Garamond"/>
              </a:rPr>
              <a:t>As we continue to navigate the implications of Covid we will have two options for partaking. After coming down the center aisle, you can choose one of the two lines. One will have a common cup for intinction (dipping); the other will have individual cups that can be drank from and then placed in the </a:t>
            </a:r>
            <a:r>
              <a:rPr lang="en" sz="900">
                <a:latin typeface="EB Garamond"/>
                <a:ea typeface="EB Garamond"/>
                <a:cs typeface="EB Garamond"/>
                <a:sym typeface="EB Garamond"/>
              </a:rPr>
              <a:t>provided</a:t>
            </a:r>
            <a:r>
              <a:rPr lang="en" sz="900">
                <a:latin typeface="EB Garamond"/>
                <a:ea typeface="EB Garamond"/>
                <a:cs typeface="EB Garamond"/>
                <a:sym typeface="EB Garamond"/>
              </a:rPr>
              <a:t> empty tray.. Please choose whichever line you feel most comfortable with.</a:t>
            </a:r>
            <a:endParaRPr sz="900">
              <a:latin typeface="EB Garamond"/>
              <a:ea typeface="EB Garamond"/>
              <a:cs typeface="EB Garamond"/>
              <a:sym typeface="EB Garamond"/>
            </a:endParaRPr>
          </a:p>
        </p:txBody>
      </p:sp>
      <p:sp>
        <p:nvSpPr>
          <p:cNvPr id="60" name="Google Shape;60;p13"/>
          <p:cNvSpPr txBox="1"/>
          <p:nvPr/>
        </p:nvSpPr>
        <p:spPr>
          <a:xfrm>
            <a:off x="6459025" y="3637625"/>
            <a:ext cx="6147900" cy="367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t/>
            </a:r>
            <a:endParaRPr b="1" sz="1300">
              <a:latin typeface="EB Garamond"/>
              <a:ea typeface="EB Garamond"/>
              <a:cs typeface="EB Garamond"/>
              <a:sym typeface="EB Garamond"/>
            </a:endParaRPr>
          </a:p>
          <a:p>
            <a:pPr indent="0" lvl="0" marL="0" rtl="0" algn="ctr">
              <a:lnSpc>
                <a:spcPct val="115000"/>
              </a:lnSpc>
              <a:spcBef>
                <a:spcPts val="0"/>
              </a:spcBef>
              <a:spcAft>
                <a:spcPts val="0"/>
              </a:spcAft>
              <a:buClr>
                <a:srgbClr val="000000"/>
              </a:buClr>
              <a:buSzPts val="1100"/>
              <a:buFont typeface="Arial"/>
              <a:buNone/>
            </a:pPr>
            <a:r>
              <a:rPr b="1" lang="en" sz="1300">
                <a:solidFill>
                  <a:srgbClr val="000000"/>
                </a:solidFill>
                <a:latin typeface="EB Garamond"/>
                <a:ea typeface="EB Garamond"/>
                <a:cs typeface="EB Garamond"/>
                <a:sym typeface="EB Garamond"/>
              </a:rPr>
              <a:t>GATHERING</a:t>
            </a:r>
            <a:endParaRPr sz="1100">
              <a:solidFill>
                <a:srgbClr val="00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CALL TO WORSHIP*</a:t>
            </a:r>
            <a:endParaRPr i="1" sz="7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p:txBody>
      </p:sp>
      <p:sp>
        <p:nvSpPr>
          <p:cNvPr id="61" name="Google Shape;61;p13"/>
          <p:cNvSpPr txBox="1"/>
          <p:nvPr/>
        </p:nvSpPr>
        <p:spPr>
          <a:xfrm>
            <a:off x="6848725" y="4610450"/>
            <a:ext cx="5368500" cy="20688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Come all you are struggling;</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 	    </a:t>
            </a:r>
            <a:r>
              <a:rPr b="1" lang="en" sz="1200">
                <a:solidFill>
                  <a:schemeClr val="dk1"/>
                </a:solidFill>
                <a:latin typeface="EB Garamond"/>
                <a:ea typeface="EB Garamond"/>
                <a:cs typeface="EB Garamond"/>
                <a:sym typeface="EB Garamond"/>
              </a:rPr>
              <a:t>come all who are weighed down by suffering and pain;</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	Come all who can’t see a way forward;</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	    </a:t>
            </a:r>
            <a:r>
              <a:rPr b="1" lang="en" sz="1200">
                <a:solidFill>
                  <a:schemeClr val="dk1"/>
                </a:solidFill>
                <a:latin typeface="EB Garamond"/>
                <a:ea typeface="EB Garamond"/>
                <a:cs typeface="EB Garamond"/>
                <a:sym typeface="EB Garamond"/>
              </a:rPr>
              <a:t>come all who feel lost and abandoned.</a:t>
            </a:r>
            <a:endParaRPr b="1"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	Come to worship a God who heals your pain.</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	    </a:t>
            </a:r>
            <a:r>
              <a:rPr b="1" lang="en" sz="1200">
                <a:solidFill>
                  <a:schemeClr val="dk1"/>
                </a:solidFill>
                <a:latin typeface="EB Garamond"/>
                <a:ea typeface="EB Garamond"/>
                <a:cs typeface="EB Garamond"/>
                <a:sym typeface="EB Garamond"/>
              </a:rPr>
              <a:t>Come to worship a God who gives us visions for the future.</a:t>
            </a:r>
            <a:endParaRPr b="1"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EB Garamond"/>
                <a:ea typeface="EB Garamond"/>
                <a:cs typeface="EB Garamond"/>
                <a:sym typeface="EB Garamond"/>
              </a:rPr>
              <a:t>	</a:t>
            </a:r>
            <a:r>
              <a:rPr lang="en" sz="1200">
                <a:solidFill>
                  <a:schemeClr val="dk1"/>
                </a:solidFill>
                <a:latin typeface="EB Garamond"/>
                <a:ea typeface="EB Garamond"/>
                <a:cs typeface="EB Garamond"/>
                <a:sym typeface="EB Garamond"/>
              </a:rPr>
              <a:t>Let us worship God,</a:t>
            </a:r>
            <a:br>
              <a:rPr lang="en" sz="1200">
                <a:solidFill>
                  <a:schemeClr val="dk1"/>
                </a:solidFill>
                <a:latin typeface="EB Garamond"/>
                <a:ea typeface="EB Garamond"/>
                <a:cs typeface="EB Garamond"/>
                <a:sym typeface="EB Garamond"/>
              </a:rPr>
            </a:br>
            <a:r>
              <a:rPr lang="en" sz="1200">
                <a:solidFill>
                  <a:schemeClr val="dk1"/>
                </a:solidFill>
                <a:latin typeface="EB Garamond"/>
                <a:ea typeface="EB Garamond"/>
                <a:cs typeface="EB Garamond"/>
                <a:sym typeface="EB Garamond"/>
              </a:rPr>
              <a:t>	who sets us free and gives us new life.</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p:txBody>
      </p:sp>
      <p:sp>
        <p:nvSpPr>
          <p:cNvPr id="62" name="Google Shape;62;p13"/>
          <p:cNvSpPr txBox="1"/>
          <p:nvPr/>
        </p:nvSpPr>
        <p:spPr>
          <a:xfrm>
            <a:off x="348750" y="6106225"/>
            <a:ext cx="1345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EB Garamond"/>
                <a:ea typeface="EB Garamond"/>
                <a:cs typeface="EB Garamond"/>
                <a:sym typeface="EB Garamond"/>
              </a:rPr>
              <a:t>Use this QR code to sign-up to help Sunday mornings: </a:t>
            </a:r>
            <a:endParaRPr sz="1200">
              <a:latin typeface="EB Garamond"/>
              <a:ea typeface="EB Garamond"/>
              <a:cs typeface="EB Garamond"/>
              <a:sym typeface="EB Garamond"/>
            </a:endParaRPr>
          </a:p>
        </p:txBody>
      </p:sp>
      <p:pic>
        <p:nvPicPr>
          <p:cNvPr id="63" name="Google Shape;63;p13"/>
          <p:cNvPicPr preferRelativeResize="0"/>
          <p:nvPr/>
        </p:nvPicPr>
        <p:blipFill>
          <a:blip r:embed="rId4">
            <a:alphaModFix/>
          </a:blip>
          <a:stretch>
            <a:fillRect/>
          </a:stretch>
        </p:blipFill>
        <p:spPr>
          <a:xfrm>
            <a:off x="1693925" y="5948575"/>
            <a:ext cx="1222200" cy="1222200"/>
          </a:xfrm>
          <a:prstGeom prst="rect">
            <a:avLst/>
          </a:prstGeom>
          <a:noFill/>
          <a:ln>
            <a:noFill/>
          </a:ln>
        </p:spPr>
      </p:pic>
      <p:sp>
        <p:nvSpPr>
          <p:cNvPr id="64" name="Google Shape;64;p13"/>
          <p:cNvSpPr txBox="1"/>
          <p:nvPr/>
        </p:nvSpPr>
        <p:spPr>
          <a:xfrm>
            <a:off x="3357650" y="5980175"/>
            <a:ext cx="1222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EB Garamond"/>
                <a:ea typeface="EB Garamond"/>
                <a:cs typeface="EB Garamond"/>
                <a:sym typeface="EB Garamond"/>
              </a:rPr>
              <a:t>Use this QR code to download the app for our new directory and set-up your access:</a:t>
            </a:r>
            <a:endParaRPr sz="1200">
              <a:latin typeface="EB Garamond"/>
              <a:ea typeface="EB Garamond"/>
              <a:cs typeface="EB Garamond"/>
              <a:sym typeface="EB Garamond"/>
            </a:endParaRPr>
          </a:p>
        </p:txBody>
      </p:sp>
      <p:pic>
        <p:nvPicPr>
          <p:cNvPr id="65" name="Google Shape;65;p13"/>
          <p:cNvPicPr preferRelativeResize="0"/>
          <p:nvPr/>
        </p:nvPicPr>
        <p:blipFill>
          <a:blip r:embed="rId5">
            <a:alphaModFix/>
          </a:blip>
          <a:stretch>
            <a:fillRect/>
          </a:stretch>
        </p:blipFill>
        <p:spPr>
          <a:xfrm>
            <a:off x="4503650" y="5903975"/>
            <a:ext cx="1226350" cy="1226350"/>
          </a:xfrm>
          <a:prstGeom prst="rect">
            <a:avLst/>
          </a:prstGeom>
          <a:noFill/>
          <a:ln>
            <a:noFill/>
          </a:ln>
        </p:spPr>
      </p:pic>
      <p:sp>
        <p:nvSpPr>
          <p:cNvPr id="66" name="Google Shape;66;p13"/>
          <p:cNvSpPr txBox="1"/>
          <p:nvPr/>
        </p:nvSpPr>
        <p:spPr>
          <a:xfrm>
            <a:off x="505500" y="3928725"/>
            <a:ext cx="5563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t/>
            </a:r>
            <a:endParaRPr sz="1100">
              <a:solidFill>
                <a:srgbClr val="000000"/>
              </a:solidFill>
              <a:latin typeface="EB Garamond"/>
              <a:ea typeface="EB Garamond"/>
              <a:cs typeface="EB Garamond"/>
              <a:sym typeface="EB Garamond"/>
            </a:endParaRPr>
          </a:p>
        </p:txBody>
      </p:sp>
      <p:pic>
        <p:nvPicPr>
          <p:cNvPr id="67" name="Google Shape;67;p13"/>
          <p:cNvPicPr preferRelativeResize="0"/>
          <p:nvPr/>
        </p:nvPicPr>
        <p:blipFill>
          <a:blip r:embed="rId6">
            <a:alphaModFix/>
          </a:blip>
          <a:stretch>
            <a:fillRect/>
          </a:stretch>
        </p:blipFill>
        <p:spPr>
          <a:xfrm>
            <a:off x="7617913" y="304800"/>
            <a:ext cx="3830132" cy="3332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nvSpPr>
        <p:spPr>
          <a:xfrm>
            <a:off x="233975" y="120075"/>
            <a:ext cx="5989800" cy="687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010000"/>
                </a:solidFill>
                <a:latin typeface="EB Garamond"/>
                <a:ea typeface="EB Garamond"/>
                <a:cs typeface="EB Garamond"/>
                <a:sym typeface="EB Garamond"/>
              </a:rPr>
              <a:t>SONG* - O Love That Will Not Let Me Go</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br>
              <a:rPr lang="en" sz="1100">
                <a:solidFill>
                  <a:schemeClr val="dk1"/>
                </a:solidFill>
                <a:latin typeface="EB Garamond"/>
                <a:ea typeface="EB Garamond"/>
                <a:cs typeface="EB Garamond"/>
                <a:sym typeface="EB Garamond"/>
              </a:rPr>
            </a:br>
            <a:r>
              <a:rPr lang="en" sz="1100">
                <a:solidFill>
                  <a:schemeClr val="dk1"/>
                </a:solidFill>
                <a:latin typeface="EB Garamond"/>
                <a:ea typeface="EB Garamond"/>
                <a:cs typeface="EB Garamond"/>
                <a:sym typeface="EB Garamond"/>
              </a:rPr>
              <a:t>1. O Love that will not let me go, 			3. O joy that seekest me through pain, </a:t>
            </a:r>
            <a:br>
              <a:rPr lang="en" sz="1100">
                <a:solidFill>
                  <a:schemeClr val="dk1"/>
                </a:solidFill>
                <a:latin typeface="EB Garamond"/>
                <a:ea typeface="EB Garamond"/>
                <a:cs typeface="EB Garamond"/>
                <a:sym typeface="EB Garamond"/>
              </a:rPr>
            </a:br>
            <a:r>
              <a:rPr lang="en" sz="1100">
                <a:solidFill>
                  <a:schemeClr val="dk1"/>
                </a:solidFill>
                <a:latin typeface="EB Garamond"/>
                <a:ea typeface="EB Garamond"/>
                <a:cs typeface="EB Garamond"/>
                <a:sym typeface="EB Garamond"/>
              </a:rPr>
              <a:t>I rest my weary soul in thee. 			I cannot close my heart to thee. </a:t>
            </a:r>
            <a:br>
              <a:rPr lang="en" sz="1100">
                <a:solidFill>
                  <a:schemeClr val="dk1"/>
                </a:solidFill>
                <a:latin typeface="EB Garamond"/>
                <a:ea typeface="EB Garamond"/>
                <a:cs typeface="EB Garamond"/>
                <a:sym typeface="EB Garamond"/>
              </a:rPr>
            </a:br>
            <a:r>
              <a:rPr lang="en" sz="1100">
                <a:solidFill>
                  <a:schemeClr val="dk1"/>
                </a:solidFill>
                <a:latin typeface="EB Garamond"/>
                <a:ea typeface="EB Garamond"/>
                <a:cs typeface="EB Garamond"/>
                <a:sym typeface="EB Garamond"/>
              </a:rPr>
              <a:t>I give thee back the life I owe, 			I chase the rainbow through the rain </a:t>
            </a:r>
            <a:br>
              <a:rPr lang="en" sz="1100">
                <a:solidFill>
                  <a:schemeClr val="dk1"/>
                </a:solidFill>
                <a:latin typeface="EB Garamond"/>
                <a:ea typeface="EB Garamond"/>
                <a:cs typeface="EB Garamond"/>
                <a:sym typeface="EB Garamond"/>
              </a:rPr>
            </a:br>
            <a:r>
              <a:rPr lang="en" sz="1100">
                <a:solidFill>
                  <a:schemeClr val="dk1"/>
                </a:solidFill>
                <a:latin typeface="EB Garamond"/>
                <a:ea typeface="EB Garamond"/>
                <a:cs typeface="EB Garamond"/>
                <a:sym typeface="EB Garamond"/>
              </a:rPr>
              <a:t>that in thine ocean’s depths its flow 		and feel the promise is not vain </a:t>
            </a:r>
            <a:br>
              <a:rPr lang="en" sz="1100">
                <a:solidFill>
                  <a:schemeClr val="dk1"/>
                </a:solidFill>
                <a:latin typeface="EB Garamond"/>
                <a:ea typeface="EB Garamond"/>
                <a:cs typeface="EB Garamond"/>
                <a:sym typeface="EB Garamond"/>
              </a:rPr>
            </a:br>
            <a:r>
              <a:rPr lang="en" sz="1100">
                <a:solidFill>
                  <a:schemeClr val="dk1"/>
                </a:solidFill>
                <a:latin typeface="EB Garamond"/>
                <a:ea typeface="EB Garamond"/>
                <a:cs typeface="EB Garamond"/>
                <a:sym typeface="EB Garamond"/>
              </a:rPr>
              <a:t>may richer, fuller be. 				that morn shall tearless be. </a:t>
            </a:r>
            <a:endParaRPr sz="1100">
              <a:solidFill>
                <a:schemeClr val="dk1"/>
              </a:solidFill>
              <a:latin typeface="EB Garamond"/>
              <a:ea typeface="EB Garamond"/>
              <a:cs typeface="EB Garamond"/>
              <a:sym typeface="EB Garamond"/>
            </a:endParaRPr>
          </a:p>
          <a:p>
            <a:pPr indent="0" lvl="0" marL="0" rtl="0" algn="l">
              <a:lnSpc>
                <a:spcPct val="115000"/>
              </a:lnSpc>
              <a:spcBef>
                <a:spcPts val="90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2. O light that foll’west all my way, 		4. O cross that liftest up my head, </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I yield my flickering torch to thee. 			I dare not ask to fly from thee. </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My heart restores its borrowed ray 		I lay in dust, life’s glory dead, </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that in thine sunshine’s blaze its day 		and from the ground there blossoms red </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may brighter, fairer be. 				life that shall endless be. </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br>
              <a:rPr lang="en" sz="1200">
                <a:solidFill>
                  <a:srgbClr val="010000"/>
                </a:solidFill>
                <a:latin typeface="EB Garamond"/>
                <a:ea typeface="EB Garamond"/>
                <a:cs typeface="EB Garamond"/>
                <a:sym typeface="EB Garamond"/>
              </a:rPr>
            </a:br>
            <a:r>
              <a:rPr lang="en" sz="1200">
                <a:solidFill>
                  <a:srgbClr val="010000"/>
                </a:solidFill>
                <a:latin typeface="EB Garamond"/>
                <a:ea typeface="EB Garamond"/>
                <a:cs typeface="EB Garamond"/>
                <a:sym typeface="EB Garamond"/>
              </a:rPr>
              <a:t>SONG* -</a:t>
            </a:r>
            <a:r>
              <a:rPr lang="en" sz="1200">
                <a:solidFill>
                  <a:srgbClr val="010000"/>
                </a:solidFill>
                <a:latin typeface="EB Garamond"/>
                <a:ea typeface="EB Garamond"/>
                <a:cs typeface="EB Garamond"/>
                <a:sym typeface="EB Garamond"/>
              </a:rPr>
              <a:t> Don’t Be Afraid</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br>
              <a:rPr lang="en" sz="1200">
                <a:solidFill>
                  <a:srgbClr val="010000"/>
                </a:solidFill>
                <a:latin typeface="EB Garamond"/>
                <a:ea typeface="EB Garamond"/>
                <a:cs typeface="EB Garamond"/>
                <a:sym typeface="EB Garamond"/>
              </a:rPr>
            </a:b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200">
                <a:solidFill>
                  <a:srgbClr val="010000"/>
                </a:solidFill>
                <a:latin typeface="EB Garamond"/>
                <a:ea typeface="EB Garamond"/>
                <a:cs typeface="EB Garamond"/>
                <a:sym typeface="EB Garamond"/>
              </a:rPr>
              <a:t>PRAYER</a:t>
            </a:r>
            <a:r>
              <a:rPr lang="en" sz="1200">
                <a:solidFill>
                  <a:srgbClr val="010000"/>
                </a:solidFill>
                <a:latin typeface="EB Garamond"/>
                <a:ea typeface="EB Garamond"/>
                <a:cs typeface="EB Garamond"/>
                <a:sym typeface="EB Garamond"/>
              </a:rPr>
              <a:t> OF  CONFESSION </a:t>
            </a:r>
            <a:r>
              <a:rPr lang="en" sz="1200">
                <a:solidFill>
                  <a:schemeClr val="dk1"/>
                </a:solidFill>
                <a:highlight>
                  <a:schemeClr val="lt1"/>
                </a:highlight>
                <a:latin typeface="EB Garamond"/>
                <a:ea typeface="EB Garamond"/>
                <a:cs typeface="EB Garamond"/>
                <a:sym typeface="EB Garamond"/>
              </a:rPr>
              <a:t> </a:t>
            </a:r>
            <a:r>
              <a:rPr i="1" lang="en" sz="800">
                <a:solidFill>
                  <a:schemeClr val="dk1"/>
                </a:solidFill>
                <a:highlight>
                  <a:schemeClr val="lt1"/>
                </a:highlight>
                <a:latin typeface="EB Garamond"/>
                <a:ea typeface="EB Garamond"/>
                <a:cs typeface="EB Garamond"/>
                <a:sym typeface="EB Garamond"/>
              </a:rPr>
              <a:t>(adapted from PCUSA Book of Common Worship)</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sz="1200">
              <a:solidFill>
                <a:srgbClr val="010000"/>
              </a:solidFill>
              <a:latin typeface="EB Garamond"/>
              <a:ea typeface="EB Garamond"/>
              <a:cs typeface="EB Garamond"/>
              <a:sym typeface="EB Garamond"/>
            </a:endParaRPr>
          </a:p>
        </p:txBody>
      </p:sp>
      <p:sp>
        <p:nvSpPr>
          <p:cNvPr id="73" name="Google Shape;73;p14"/>
          <p:cNvSpPr txBox="1"/>
          <p:nvPr/>
        </p:nvSpPr>
        <p:spPr>
          <a:xfrm>
            <a:off x="6463750" y="120075"/>
            <a:ext cx="5989800" cy="7465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ASSURANCE OF PARDON</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     Friends, believe the good news of the Gospel:</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  	</a:t>
            </a:r>
            <a:r>
              <a:rPr b="1" lang="en" sz="1200">
                <a:solidFill>
                  <a:schemeClr val="dk1"/>
                </a:solidFill>
                <a:latin typeface="EB Garamond"/>
                <a:ea typeface="EB Garamond"/>
                <a:cs typeface="EB Garamond"/>
                <a:sym typeface="EB Garamond"/>
              </a:rPr>
              <a:t> In Jesus Christ we are forgiven.</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PASSING OF THE PEACE*</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     The Lord be with you.</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b="1" lang="en" sz="1200">
                <a:solidFill>
                  <a:schemeClr val="dk1"/>
                </a:solidFill>
                <a:latin typeface="EB Garamond"/>
                <a:ea typeface="EB Garamond"/>
                <a:cs typeface="EB Garamond"/>
                <a:sym typeface="EB Garamond"/>
              </a:rPr>
              <a:t>    	And also with you</a:t>
            </a:r>
            <a:endParaRPr sz="1200">
              <a:solidFill>
                <a:schemeClr val="dk1"/>
              </a:solidFill>
              <a:latin typeface="EB Garamond"/>
              <a:ea typeface="EB Garamond"/>
              <a:cs typeface="EB Garamond"/>
              <a:sym typeface="EB Garamond"/>
            </a:endParaRPr>
          </a:p>
          <a:p>
            <a:pPr indent="0" lvl="0" marL="0" rtl="0" algn="l">
              <a:lnSpc>
                <a:spcPct val="150000"/>
              </a:lnSpc>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lnSpc>
                <a:spcPct val="150000"/>
              </a:lnSpc>
              <a:spcBef>
                <a:spcPts val="0"/>
              </a:spcBef>
              <a:spcAft>
                <a:spcPts val="0"/>
              </a:spcAft>
              <a:buNone/>
            </a:pPr>
            <a:r>
              <a:rPr lang="en" sz="1200">
                <a:solidFill>
                  <a:schemeClr val="dk1"/>
                </a:solidFill>
                <a:latin typeface="EB Garamond"/>
                <a:ea typeface="EB Garamond"/>
                <a:cs typeface="EB Garamond"/>
                <a:sym typeface="EB Garamond"/>
              </a:rPr>
              <a:t>SONG* - Ubi Caritas</a:t>
            </a:r>
            <a:endParaRPr b="1">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1">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rPr b="1" lang="en">
                <a:solidFill>
                  <a:schemeClr val="dk1"/>
                </a:solidFill>
                <a:latin typeface="EB Garamond"/>
                <a:ea typeface="EB Garamond"/>
                <a:cs typeface="EB Garamond"/>
                <a:sym typeface="EB Garamond"/>
              </a:rPr>
              <a:t>WORD</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solidFill>
                  <a:schemeClr val="dk1"/>
                </a:solidFill>
                <a:latin typeface="EB Garamond"/>
                <a:ea typeface="EB Garamond"/>
                <a:cs typeface="EB Garamond"/>
                <a:sym typeface="EB Garamond"/>
              </a:rPr>
              <a:t>OLD TESTAMENT LESSON						         Psalm 86:1-10</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solidFill>
                  <a:schemeClr val="dk1"/>
                </a:solidFill>
                <a:latin typeface="EB Garamond"/>
                <a:ea typeface="EB Garamond"/>
                <a:cs typeface="EB Garamond"/>
                <a:sym typeface="EB Garamond"/>
              </a:rPr>
              <a:t>GOSPEL LESSON* 							                 Matthew 10:24-39</a:t>
            </a:r>
            <a:endParaRPr sz="1200">
              <a:solidFill>
                <a:schemeClr val="dk1"/>
              </a:solidFill>
              <a:latin typeface="EB Garamond"/>
              <a:ea typeface="EB Garamond"/>
              <a:cs typeface="EB Garamond"/>
              <a:sym typeface="EB Garamond"/>
            </a:endParaRPr>
          </a:p>
          <a:p>
            <a:pPr indent="0" lvl="0" marL="0" rtl="0" algn="l">
              <a:lnSpc>
                <a:spcPct val="150000"/>
              </a:lnSpc>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lnSpc>
                <a:spcPct val="150000"/>
              </a:lnSpc>
              <a:spcBef>
                <a:spcPts val="0"/>
              </a:spcBef>
              <a:spcAft>
                <a:spcPts val="0"/>
              </a:spcAft>
              <a:buNone/>
            </a:pPr>
            <a:r>
              <a:rPr lang="en" sz="1200">
                <a:solidFill>
                  <a:schemeClr val="dk1"/>
                </a:solidFill>
                <a:latin typeface="EB Garamond"/>
                <a:ea typeface="EB Garamond"/>
                <a:cs typeface="EB Garamond"/>
                <a:sym typeface="EB Garamond"/>
              </a:rPr>
              <a:t>SERMON                 		           			</a:t>
            </a:r>
            <a:r>
              <a:rPr i="1" lang="en" sz="1200">
                <a:solidFill>
                  <a:schemeClr val="dk1"/>
                </a:solidFill>
                <a:latin typeface="EB Garamond"/>
                <a:ea typeface="EB Garamond"/>
                <a:cs typeface="EB Garamond"/>
                <a:sym typeface="EB Garamond"/>
              </a:rPr>
              <a:t>  </a:t>
            </a:r>
            <a:r>
              <a:rPr lang="en" sz="1200">
                <a:solidFill>
                  <a:schemeClr val="dk1"/>
                </a:solidFill>
                <a:latin typeface="EB Garamond"/>
                <a:ea typeface="EB Garamond"/>
                <a:cs typeface="EB Garamond"/>
                <a:sym typeface="EB Garamond"/>
              </a:rPr>
              <a:t>        			              Pastor Jolene</a:t>
            </a:r>
            <a:br>
              <a:rPr lang="en" sz="1200">
                <a:solidFill>
                  <a:schemeClr val="dk1"/>
                </a:solidFill>
                <a:latin typeface="EB Garamond"/>
                <a:ea typeface="EB Garamond"/>
                <a:cs typeface="EB Garamond"/>
                <a:sym typeface="EB Garamond"/>
              </a:rPr>
            </a:br>
            <a:endParaRPr sz="1200">
              <a:solidFill>
                <a:schemeClr val="dk1"/>
              </a:solidFill>
              <a:latin typeface="EB Garamond"/>
              <a:ea typeface="EB Garamond"/>
              <a:cs typeface="EB Garamond"/>
              <a:sym typeface="EB Garamond"/>
            </a:endParaRPr>
          </a:p>
          <a:p>
            <a:pPr indent="0" lvl="0" marL="0" rtl="0" algn="ctr">
              <a:lnSpc>
                <a:spcPct val="150000"/>
              </a:lnSpc>
              <a:spcBef>
                <a:spcPts val="0"/>
              </a:spcBef>
              <a:spcAft>
                <a:spcPts val="0"/>
              </a:spcAft>
              <a:buNone/>
            </a:pPr>
            <a:r>
              <a:rPr b="1" lang="en">
                <a:solidFill>
                  <a:schemeClr val="dk1"/>
                </a:solidFill>
                <a:latin typeface="EB Garamond"/>
                <a:ea typeface="EB Garamond"/>
                <a:cs typeface="EB Garamond"/>
                <a:sym typeface="EB Garamond"/>
              </a:rPr>
              <a:t>RESPONSE</a:t>
            </a:r>
            <a:endParaRPr b="1">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None/>
            </a:pPr>
            <a:r>
              <a:rPr lang="en" sz="1200">
                <a:solidFill>
                  <a:schemeClr val="dk1"/>
                </a:solidFill>
                <a:latin typeface="EB Garamond"/>
                <a:ea typeface="EB Garamond"/>
                <a:cs typeface="EB Garamond"/>
                <a:sym typeface="EB Garamond"/>
              </a:rPr>
              <a:t>HYMN* -  Savior in Thy Love Abiding </a:t>
            </a:r>
            <a:r>
              <a:rPr i="1" lang="en" sz="1200">
                <a:solidFill>
                  <a:schemeClr val="dk1"/>
                </a:solidFill>
                <a:latin typeface="EB Garamond"/>
                <a:ea typeface="EB Garamond"/>
                <a:cs typeface="EB Garamond"/>
                <a:sym typeface="EB Garamond"/>
              </a:rPr>
              <a:t>(#442 in blue hymnal)</a:t>
            </a:r>
            <a:endParaRPr i="1" sz="12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PRAYERS OF THE PEOPLE/LORD’S PRAYER</a:t>
            </a:r>
            <a:endParaRPr sz="12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n" sz="1200">
                <a:solidFill>
                  <a:schemeClr val="dk1"/>
                </a:solidFill>
                <a:latin typeface="EB Garamond"/>
                <a:ea typeface="EB Garamond"/>
                <a:cs typeface="EB Garamond"/>
                <a:sym typeface="EB Garamond"/>
              </a:rPr>
              <a:t>OFFERING</a:t>
            </a:r>
            <a:endParaRPr sz="1200">
              <a:solidFill>
                <a:schemeClr val="dk1"/>
              </a:solidFill>
              <a:latin typeface="EB Garamond"/>
              <a:ea typeface="EB Garamond"/>
              <a:cs typeface="EB Garamond"/>
              <a:sym typeface="EB Garamond"/>
            </a:endParaRPr>
          </a:p>
          <a:p>
            <a:pPr indent="0" lvl="0" marL="0" rtl="0" algn="l">
              <a:lnSpc>
                <a:spcPct val="150000"/>
              </a:lnSpc>
              <a:spcBef>
                <a:spcPts val="0"/>
              </a:spcBef>
              <a:spcAft>
                <a:spcPts val="0"/>
              </a:spcAft>
              <a:buClr>
                <a:schemeClr val="dk1"/>
              </a:buClr>
              <a:buSzPts val="1100"/>
              <a:buFont typeface="Arial"/>
              <a:buNone/>
            </a:pPr>
            <a:r>
              <a:t/>
            </a:r>
            <a:endParaRPr sz="1200">
              <a:solidFill>
                <a:schemeClr val="dk1"/>
              </a:solidFill>
              <a:latin typeface="EB Garamond"/>
              <a:ea typeface="EB Garamond"/>
              <a:cs typeface="EB Garamond"/>
              <a:sym typeface="EB Garamond"/>
            </a:endParaRPr>
          </a:p>
          <a:p>
            <a:pPr indent="0" lvl="0" marL="0" rtl="0" algn="l">
              <a:lnSpc>
                <a:spcPct val="150000"/>
              </a:lnSpc>
              <a:spcBef>
                <a:spcPts val="0"/>
              </a:spcBef>
              <a:spcAft>
                <a:spcPts val="0"/>
              </a:spcAft>
              <a:buClr>
                <a:srgbClr val="000000"/>
              </a:buClr>
              <a:buSzPts val="1100"/>
              <a:buFont typeface="Arial"/>
              <a:buNone/>
            </a:pPr>
            <a:r>
              <a:t/>
            </a:r>
            <a:endParaRPr b="1" sz="1200">
              <a:solidFill>
                <a:schemeClr val="dk1"/>
              </a:solidFill>
              <a:latin typeface="EB Garamond"/>
              <a:ea typeface="EB Garamond"/>
              <a:cs typeface="EB Garamond"/>
              <a:sym typeface="EB Garamond"/>
            </a:endParaRPr>
          </a:p>
        </p:txBody>
      </p:sp>
      <p:sp>
        <p:nvSpPr>
          <p:cNvPr id="74" name="Google Shape;74;p14"/>
          <p:cNvSpPr txBox="1"/>
          <p:nvPr/>
        </p:nvSpPr>
        <p:spPr>
          <a:xfrm>
            <a:off x="233975" y="5029623"/>
            <a:ext cx="5835000" cy="301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For failing to love others as you have loved us:</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   God of grace, </a:t>
            </a:r>
            <a:r>
              <a:rPr b="1" lang="en" sz="1100">
                <a:solidFill>
                  <a:schemeClr val="dk1"/>
                </a:solidFill>
                <a:latin typeface="EB Garamond"/>
                <a:ea typeface="EB Garamond"/>
                <a:cs typeface="EB Garamond"/>
                <a:sym typeface="EB Garamond"/>
              </a:rPr>
              <a:t>forgive us.</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For wasting your gifts and hoarding our goods:</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   God of grace, </a:t>
            </a:r>
            <a:r>
              <a:rPr b="1" lang="en" sz="1100">
                <a:solidFill>
                  <a:schemeClr val="dk1"/>
                </a:solidFill>
                <a:latin typeface="EB Garamond"/>
                <a:ea typeface="EB Garamond"/>
                <a:cs typeface="EB Garamond"/>
                <a:sym typeface="EB Garamond"/>
              </a:rPr>
              <a:t>forgive us.</a:t>
            </a:r>
            <a:endParaRPr b="1"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For plundering the earth and abusing the planet:</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   God of grace, </a:t>
            </a:r>
            <a:r>
              <a:rPr b="1" lang="en" sz="1100">
                <a:solidFill>
                  <a:schemeClr val="dk1"/>
                </a:solidFill>
                <a:latin typeface="EB Garamond"/>
                <a:ea typeface="EB Garamond"/>
                <a:cs typeface="EB Garamond"/>
                <a:sym typeface="EB Garamond"/>
              </a:rPr>
              <a:t>forgive us.</a:t>
            </a:r>
            <a:endParaRPr b="1"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For fearing those who are strange to us and ignoring those in need:</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 God of grace, </a:t>
            </a:r>
            <a:r>
              <a:rPr b="1" lang="en" sz="1100">
                <a:solidFill>
                  <a:schemeClr val="dk1"/>
                </a:solidFill>
                <a:latin typeface="EB Garamond"/>
                <a:ea typeface="EB Garamond"/>
                <a:cs typeface="EB Garamond"/>
                <a:sym typeface="EB Garamond"/>
              </a:rPr>
              <a:t>forgive us.</a:t>
            </a:r>
            <a:endParaRPr b="1"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For hardening our hearts to grief  and abandoning hope:</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   God of grace, </a:t>
            </a:r>
            <a:r>
              <a:rPr b="1" lang="en" sz="1100">
                <a:solidFill>
                  <a:schemeClr val="dk1"/>
                </a:solidFill>
                <a:latin typeface="EB Garamond"/>
                <a:ea typeface="EB Garamond"/>
                <a:cs typeface="EB Garamond"/>
                <a:sym typeface="EB Garamond"/>
              </a:rPr>
              <a:t>forgive us.</a:t>
            </a:r>
            <a:endParaRPr b="1"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For all the ways we turn from you:  </a:t>
            </a:r>
            <a:endParaRPr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  God of grace, </a:t>
            </a:r>
            <a:r>
              <a:rPr b="1" lang="en" sz="1100">
                <a:solidFill>
                  <a:schemeClr val="dk1"/>
                </a:solidFill>
                <a:latin typeface="EB Garamond"/>
                <a:ea typeface="EB Garamond"/>
                <a:cs typeface="EB Garamond"/>
                <a:sym typeface="EB Garamond"/>
              </a:rPr>
              <a:t>forgive us.</a:t>
            </a:r>
            <a:endParaRPr b="1" sz="1100">
              <a:solidFill>
                <a:schemeClr val="dk1"/>
              </a:solidFill>
              <a:latin typeface="EB Garamond"/>
              <a:ea typeface="EB Garamond"/>
              <a:cs typeface="EB Garamond"/>
              <a:sym typeface="EB Garamond"/>
            </a:endParaRPr>
          </a:p>
          <a:p>
            <a:pPr indent="0" lvl="0" marL="0" rtl="0" algn="l">
              <a:lnSpc>
                <a:spcPct val="115000"/>
              </a:lnSpc>
              <a:spcBef>
                <a:spcPts val="0"/>
              </a:spcBef>
              <a:spcAft>
                <a:spcPts val="0"/>
              </a:spcAft>
              <a:buClr>
                <a:srgbClr val="000000"/>
              </a:buClr>
              <a:buSzPts val="1100"/>
              <a:buFont typeface="Arial"/>
              <a:buNone/>
            </a:pPr>
            <a:r>
              <a:t/>
            </a:r>
            <a:endParaRPr b="1" sz="1200">
              <a:latin typeface="EB Garamond"/>
              <a:ea typeface="EB Garamond"/>
              <a:cs typeface="EB Garamond"/>
              <a:sym typeface="EB Garamond"/>
            </a:endParaRPr>
          </a:p>
          <a:p>
            <a:pPr indent="0" lvl="0" marL="0" rtl="0" algn="l">
              <a:lnSpc>
                <a:spcPct val="115000"/>
              </a:lnSpc>
              <a:spcBef>
                <a:spcPts val="900"/>
              </a:spcBef>
              <a:spcAft>
                <a:spcPts val="900"/>
              </a:spcAft>
              <a:buClr>
                <a:srgbClr val="000000"/>
              </a:buClr>
              <a:buSzPts val="1100"/>
              <a:buFont typeface="Arial"/>
              <a:buNone/>
            </a:pPr>
            <a:r>
              <a:rPr lang="en" sz="1100">
                <a:solidFill>
                  <a:srgbClr val="010000"/>
                </a:solidFill>
                <a:latin typeface="EB Garamond"/>
                <a:ea typeface="EB Garamond"/>
                <a:cs typeface="EB Garamond"/>
                <a:sym typeface="EB Garamond"/>
              </a:rPr>
              <a:t> </a:t>
            </a:r>
            <a:endParaRPr sz="1100">
              <a:solidFill>
                <a:srgbClr val="010000"/>
              </a:solidFill>
              <a:latin typeface="EB Garamond"/>
              <a:ea typeface="EB Garamond"/>
              <a:cs typeface="EB Garamond"/>
              <a:sym typeface="EB Garamond"/>
            </a:endParaRPr>
          </a:p>
        </p:txBody>
      </p:sp>
      <p:sp>
        <p:nvSpPr>
          <p:cNvPr id="75" name="Google Shape;75;p14"/>
          <p:cNvSpPr txBox="1"/>
          <p:nvPr/>
        </p:nvSpPr>
        <p:spPr>
          <a:xfrm>
            <a:off x="6553200" y="2227025"/>
            <a:ext cx="5989800" cy="6927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Ubi caritas et amor.		Live in charity and steadfast love.</a:t>
            </a:r>
            <a:endParaRPr sz="11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Ubi caritas;			Live in charity;</a:t>
            </a:r>
            <a:endParaRPr sz="11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n" sz="1100">
                <a:solidFill>
                  <a:schemeClr val="dk1"/>
                </a:solidFill>
                <a:latin typeface="EB Garamond"/>
                <a:ea typeface="EB Garamond"/>
                <a:cs typeface="EB Garamond"/>
                <a:sym typeface="EB Garamond"/>
              </a:rPr>
              <a:t>Deus ibi est.			God will dwell with you.</a:t>
            </a:r>
            <a:endParaRPr sz="1100">
              <a:latin typeface="EB Garamond"/>
              <a:ea typeface="EB Garamond"/>
              <a:cs typeface="EB Garamond"/>
              <a:sym typeface="EB Garamond"/>
            </a:endParaRPr>
          </a:p>
        </p:txBody>
      </p:sp>
      <p:sp>
        <p:nvSpPr>
          <p:cNvPr id="76" name="Google Shape;76;p14"/>
          <p:cNvSpPr txBox="1"/>
          <p:nvPr/>
        </p:nvSpPr>
        <p:spPr>
          <a:xfrm>
            <a:off x="544625" y="461175"/>
            <a:ext cx="5445900" cy="369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1100"/>
              <a:buFont typeface="Arial"/>
              <a:buNone/>
            </a:pPr>
            <a:r>
              <a:t/>
            </a:r>
            <a:endParaRPr sz="1200">
              <a:latin typeface="EB Garamond"/>
              <a:ea typeface="EB Garamond"/>
              <a:cs typeface="EB Garamond"/>
              <a:sym typeface="EB Garamond"/>
            </a:endParaRPr>
          </a:p>
        </p:txBody>
      </p:sp>
      <p:sp>
        <p:nvSpPr>
          <p:cNvPr id="77" name="Google Shape;77;p14"/>
          <p:cNvSpPr txBox="1"/>
          <p:nvPr/>
        </p:nvSpPr>
        <p:spPr>
          <a:xfrm>
            <a:off x="233975" y="3122225"/>
            <a:ext cx="5368500" cy="17169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010000"/>
                </a:solidFill>
                <a:latin typeface="EB Garamond"/>
                <a:ea typeface="EB Garamond"/>
                <a:cs typeface="EB Garamond"/>
                <a:sym typeface="EB Garamond"/>
              </a:rPr>
              <a:t>Don’t be afraid,</a:t>
            </a:r>
            <a:endParaRPr sz="11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rgbClr val="010000"/>
                </a:solidFill>
                <a:latin typeface="EB Garamond"/>
                <a:ea typeface="EB Garamond"/>
                <a:cs typeface="EB Garamond"/>
                <a:sym typeface="EB Garamond"/>
              </a:rPr>
              <a:t>my love is stronger,</a:t>
            </a:r>
            <a:endParaRPr sz="11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rgbClr val="010000"/>
                </a:solidFill>
                <a:latin typeface="EB Garamond"/>
                <a:ea typeface="EB Garamond"/>
                <a:cs typeface="EB Garamond"/>
                <a:sym typeface="EB Garamond"/>
              </a:rPr>
              <a:t>my love is stronger than your fear.</a:t>
            </a:r>
            <a:endParaRPr sz="11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rgbClr val="010000"/>
                </a:solidFill>
                <a:latin typeface="EB Garamond"/>
                <a:ea typeface="EB Garamond"/>
                <a:cs typeface="EB Garamond"/>
                <a:sym typeface="EB Garamond"/>
              </a:rPr>
              <a:t>Don’t be afraid, </a:t>
            </a:r>
            <a:endParaRPr sz="11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rgbClr val="010000"/>
                </a:solidFill>
                <a:latin typeface="EB Garamond"/>
                <a:ea typeface="EB Garamond"/>
                <a:cs typeface="EB Garamond"/>
                <a:sym typeface="EB Garamond"/>
              </a:rPr>
              <a:t>my love is stronger,</a:t>
            </a:r>
            <a:endParaRPr sz="11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rgbClr val="010000"/>
                </a:solidFill>
                <a:latin typeface="EB Garamond"/>
                <a:ea typeface="EB Garamond"/>
                <a:cs typeface="EB Garamond"/>
                <a:sym typeface="EB Garamond"/>
              </a:rPr>
              <a:t>and I have promised,</a:t>
            </a:r>
            <a:endParaRPr sz="1100">
              <a:solidFill>
                <a:srgbClr val="010000"/>
              </a:solidFill>
              <a:latin typeface="EB Garamond"/>
              <a:ea typeface="EB Garamond"/>
              <a:cs typeface="EB Garamond"/>
              <a:sym typeface="EB Garamond"/>
            </a:endParaRPr>
          </a:p>
          <a:p>
            <a:pPr indent="0" lvl="0" marL="0" rtl="0" algn="l">
              <a:lnSpc>
                <a:spcPct val="115000"/>
              </a:lnSpc>
              <a:spcBef>
                <a:spcPts val="0"/>
              </a:spcBef>
              <a:spcAft>
                <a:spcPts val="0"/>
              </a:spcAft>
              <a:buClr>
                <a:schemeClr val="dk1"/>
              </a:buClr>
              <a:buSzPts val="1100"/>
              <a:buFont typeface="Arial"/>
              <a:buNone/>
            </a:pPr>
            <a:r>
              <a:rPr lang="en" sz="1100">
                <a:solidFill>
                  <a:srgbClr val="010000"/>
                </a:solidFill>
                <a:latin typeface="EB Garamond"/>
                <a:ea typeface="EB Garamond"/>
                <a:cs typeface="EB Garamond"/>
                <a:sym typeface="EB Garamond"/>
              </a:rPr>
              <a:t>promised to be always near.</a:t>
            </a:r>
            <a:endParaRPr sz="1100">
              <a:latin typeface="EB Garamond"/>
              <a:ea typeface="EB Garamond"/>
              <a:cs typeface="EB Garamond"/>
              <a:sym typeface="EB Garamond"/>
            </a:endParaRPr>
          </a:p>
          <a:p>
            <a:pPr indent="0" lvl="0" marL="0" rtl="0" algn="l">
              <a:lnSpc>
                <a:spcPct val="100000"/>
              </a:lnSpc>
              <a:spcBef>
                <a:spcPts val="0"/>
              </a:spcBef>
              <a:spcAft>
                <a:spcPts val="0"/>
              </a:spcAft>
              <a:buClr>
                <a:srgbClr val="000000"/>
              </a:buClr>
              <a:buSzPts val="1100"/>
              <a:buFont typeface="Arial"/>
              <a:buNone/>
            </a:pPr>
            <a:r>
              <a:t/>
            </a:r>
            <a:endParaRPr sz="1100">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